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7" r:id="rId4"/>
  </p:sldMasterIdLst>
  <p:notesMasterIdLst>
    <p:notesMasterId r:id="rId8"/>
  </p:notesMasterIdLst>
  <p:handoutMasterIdLst>
    <p:handoutMasterId r:id="rId9"/>
  </p:handoutMasterIdLst>
  <p:sldIdLst>
    <p:sldId id="258" r:id="rId5"/>
    <p:sldId id="259" r:id="rId6"/>
    <p:sldId id="260" r:id="rId7"/>
  </p:sldIdLst>
  <p:sldSz cx="9144000" cy="5143500" type="screen16x9"/>
  <p:notesSz cx="6797675" cy="9928225"/>
  <p:embeddedFontLst>
    <p:embeddedFont>
      <p:font typeface="Open Sans Condensed" panose="020B0806030504020204" charset="0"/>
      <p:regular r:id="rId10"/>
      <p:bold r:id="rId11"/>
      <p:italic r:id="rId12"/>
      <p:boldItalic r:id="rId13"/>
    </p:embeddedFont>
  </p:embeddedFontLst>
  <p:defaultTextStyle>
    <a:defPPr>
      <a:defRPr lang="en-US"/>
    </a:defPPr>
    <a:lvl1pPr marL="0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9910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98206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9730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59641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995515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39461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793721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3192824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orient="horz" pos="663">
          <p15:clr>
            <a:srgbClr val="A4A3A4"/>
          </p15:clr>
        </p15:guide>
        <p15:guide id="3" orient="horz" pos="3838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orient="horz" pos="3702">
          <p15:clr>
            <a:srgbClr val="A4A3A4"/>
          </p15:clr>
        </p15:guide>
        <p15:guide id="6" orient="horz" pos="1117">
          <p15:clr>
            <a:srgbClr val="A4A3A4"/>
          </p15:clr>
        </p15:guide>
        <p15:guide id="7" pos="3120">
          <p15:clr>
            <a:srgbClr val="A4A3A4"/>
          </p15:clr>
        </p15:guide>
        <p15:guide id="8" pos="398">
          <p15:clr>
            <a:srgbClr val="A4A3A4"/>
          </p15:clr>
        </p15:guide>
        <p15:guide id="9" pos="5842">
          <p15:clr>
            <a:srgbClr val="A4A3A4"/>
          </p15:clr>
        </p15:guide>
        <p15:guide id="10" pos="716">
          <p15:clr>
            <a:srgbClr val="A4A3A4"/>
          </p15:clr>
        </p15:guide>
        <p15:guide id="11" pos="5524">
          <p15:clr>
            <a:srgbClr val="A4A3A4"/>
          </p15:clr>
        </p15:guide>
        <p15:guide id="12" orient="horz" pos="1688">
          <p15:clr>
            <a:srgbClr val="A4A3A4"/>
          </p15:clr>
        </p15:guide>
        <p15:guide id="13" orient="horz" pos="497">
          <p15:clr>
            <a:srgbClr val="A4A3A4"/>
          </p15:clr>
        </p15:guide>
        <p15:guide id="14" orient="horz" pos="2879">
          <p15:clr>
            <a:srgbClr val="A4A3A4"/>
          </p15:clr>
        </p15:guide>
        <p15:guide id="15" orient="horz" pos="770">
          <p15:clr>
            <a:srgbClr val="A4A3A4"/>
          </p15:clr>
        </p15:guide>
        <p15:guide id="16" orient="horz" pos="2777">
          <p15:clr>
            <a:srgbClr val="A4A3A4"/>
          </p15:clr>
        </p15:guide>
        <p15:guide id="17" orient="horz" pos="838">
          <p15:clr>
            <a:srgbClr val="A4A3A4"/>
          </p15:clr>
        </p15:guide>
        <p15:guide id="18" pos="2880">
          <p15:clr>
            <a:srgbClr val="A4A3A4"/>
          </p15:clr>
        </p15:guide>
        <p15:guide id="19" pos="367">
          <p15:clr>
            <a:srgbClr val="A4A3A4"/>
          </p15:clr>
        </p15:guide>
        <p15:guide id="20" pos="5393">
          <p15:clr>
            <a:srgbClr val="A4A3A4"/>
          </p15:clr>
        </p15:guide>
        <p15:guide id="21" pos="661">
          <p15:clr>
            <a:srgbClr val="A4A3A4"/>
          </p15:clr>
        </p15:guide>
        <p15:guide id="22" pos="509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5C5B"/>
    <a:srgbClr val="CA2477"/>
    <a:srgbClr val="64AA27"/>
    <a:srgbClr val="C42374"/>
    <a:srgbClr val="1298E3"/>
    <a:srgbClr val="CE267C"/>
    <a:srgbClr val="64A927"/>
    <a:srgbClr val="362A66"/>
    <a:srgbClr val="72A1CC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32" y="504"/>
      </p:cViewPr>
      <p:guideLst>
        <p:guide orient="horz" pos="2251"/>
        <p:guide orient="horz" pos="663"/>
        <p:guide orient="horz" pos="3838"/>
        <p:guide orient="horz" pos="1026"/>
        <p:guide orient="horz" pos="3702"/>
        <p:guide orient="horz" pos="1117"/>
        <p:guide pos="3120"/>
        <p:guide pos="398"/>
        <p:guide pos="5842"/>
        <p:guide pos="716"/>
        <p:guide pos="5524"/>
        <p:guide orient="horz" pos="1688"/>
        <p:guide orient="horz" pos="497"/>
        <p:guide orient="horz" pos="2879"/>
        <p:guide orient="horz" pos="770"/>
        <p:guide orient="horz" pos="2777"/>
        <p:guide orient="horz" pos="838"/>
        <p:guide pos="2880"/>
        <p:guide pos="367"/>
        <p:guide pos="5393"/>
        <p:guide pos="661"/>
        <p:guide pos="50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0DCEF-5F5D-4D79-9CE8-062D3690AD67}" type="datetimeFigureOut">
              <a:rPr lang="en-GB" smtClean="0"/>
              <a:t>07/03/2024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B2DFA-5390-4623-BC42-87AC8315B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795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E9CB8-0819-4813-8419-E5B25AD8BC5C}" type="datetimeFigureOut">
              <a:rPr lang="en-GB" smtClean="0"/>
              <a:t>07/03/2024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060B9-8B9B-4EA2-A8D0-ED31073CF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756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31590"/>
            <a:ext cx="2351959" cy="2917746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2915816" y="3003798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31590"/>
            <a:ext cx="2532602" cy="3356992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808140" y="3291692"/>
            <a:ext cx="1422963" cy="532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22794" y="4377277"/>
            <a:ext cx="14264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800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800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52345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35849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92135" y="4244097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7433"/>
            <a:ext cx="9144000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PAMCo</a:t>
            </a:r>
            <a:r>
              <a:rPr lang="en-US" sz="1400" b="0" i="0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H1 2024 Dec'21 - Dec'23 print data fused with Nov'23 iris data</a:t>
            </a:r>
            <a:endParaRPr lang="en-GB" altLang="en-US" sz="1400" b="0" i="0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2285955" y="319627"/>
            <a:ext cx="4572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10</a:t>
            </a:r>
            <a:r>
              <a:rPr lang="en-GB" sz="105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April 2024</a:t>
            </a:r>
          </a:p>
        </p:txBody>
      </p:sp>
    </p:spTree>
    <p:extLst>
      <p:ext uri="{BB962C8B-B14F-4D97-AF65-F5344CB8AC3E}">
        <p14:creationId xmlns:p14="http://schemas.microsoft.com/office/powerpoint/2010/main" val="338801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71550"/>
            <a:ext cx="2478132" cy="3878238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50" y="1203598"/>
            <a:ext cx="2351959" cy="2917746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2932961" y="3048384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162500" y="3797042"/>
            <a:ext cx="1368152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30772" y="4372151"/>
            <a:ext cx="11528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pic>
        <p:nvPicPr>
          <p:cNvPr id="27" name="Picture 26" descr="mobile.png">
            <a:extLst>
              <a:ext uri="{FF2B5EF4-FFF2-40B4-BE49-F238E27FC236}">
                <a16:creationId xmlns:a16="http://schemas.microsoft.com/office/drawing/2014/main" id="{69A4F873-86F1-4B68-AC11-834285CCEB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28" name="Picture 27" descr="tablet.png">
            <a:extLst>
              <a:ext uri="{FF2B5EF4-FFF2-40B4-BE49-F238E27FC236}">
                <a16:creationId xmlns:a16="http://schemas.microsoft.com/office/drawing/2014/main" id="{DC540A32-AF4B-402A-A2CC-B24B3477CF0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29" name="TextBox 382">
            <a:extLst>
              <a:ext uri="{FF2B5EF4-FFF2-40B4-BE49-F238E27FC236}">
                <a16:creationId xmlns:a16="http://schemas.microsoft.com/office/drawing/2014/main" id="{39DD4907-CDD6-47E1-B6FC-2FB8AB6DDD2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0" name="TextBox 382">
            <a:extLst>
              <a:ext uri="{FF2B5EF4-FFF2-40B4-BE49-F238E27FC236}">
                <a16:creationId xmlns:a16="http://schemas.microsoft.com/office/drawing/2014/main" id="{5E3F4487-D1D1-495A-8795-5AF0E2758A9F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1" name="TextBox 382">
            <a:extLst>
              <a:ext uri="{FF2B5EF4-FFF2-40B4-BE49-F238E27FC236}">
                <a16:creationId xmlns:a16="http://schemas.microsoft.com/office/drawing/2014/main" id="{065553F8-EA79-43C1-8EB5-037195F847E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32" name="TextBox 382">
            <a:extLst>
              <a:ext uri="{FF2B5EF4-FFF2-40B4-BE49-F238E27FC236}">
                <a16:creationId xmlns:a16="http://schemas.microsoft.com/office/drawing/2014/main" id="{F93FB4F9-43AF-4154-8E5F-C33A15D7F9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3" name="Picture 32" descr="newspaper.png">
            <a:extLst>
              <a:ext uri="{FF2B5EF4-FFF2-40B4-BE49-F238E27FC236}">
                <a16:creationId xmlns:a16="http://schemas.microsoft.com/office/drawing/2014/main" id="{73E033E0-FD19-4D95-B76B-AFF9A46F014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34" name="TextBox 382">
            <a:extLst>
              <a:ext uri="{FF2B5EF4-FFF2-40B4-BE49-F238E27FC236}">
                <a16:creationId xmlns:a16="http://schemas.microsoft.com/office/drawing/2014/main" id="{8319DCD2-36E3-4501-8C47-96A60DE2D475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5" name="TextBox 382">
            <a:extLst>
              <a:ext uri="{FF2B5EF4-FFF2-40B4-BE49-F238E27FC236}">
                <a16:creationId xmlns:a16="http://schemas.microsoft.com/office/drawing/2014/main" id="{9543110D-B964-4A6E-802A-9A30AF44FE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72000" y="4251891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38" name="Picture 37" descr="Icon&#10;&#10;Description automatically generated">
            <a:extLst>
              <a:ext uri="{FF2B5EF4-FFF2-40B4-BE49-F238E27FC236}">
                <a16:creationId xmlns:a16="http://schemas.microsoft.com/office/drawing/2014/main" id="{3E4E6A28-A8CD-46B4-92BB-0813000D860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172327A6-51DA-4B2E-B856-565072AD8C4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2" name="TextBox 14">
            <a:extLst>
              <a:ext uri="{FF2B5EF4-FFF2-40B4-BE49-F238E27FC236}">
                <a16:creationId xmlns:a16="http://schemas.microsoft.com/office/drawing/2014/main" id="{ED151D62-5F64-79B2-787F-0ED84F9EF463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3" name="TextBox 382">
            <a:extLst>
              <a:ext uri="{FF2B5EF4-FFF2-40B4-BE49-F238E27FC236}">
                <a16:creationId xmlns:a16="http://schemas.microsoft.com/office/drawing/2014/main" id="{ACFB57DB-5326-F0EA-12BB-AFFC238CB711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7433"/>
            <a:ext cx="9144000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PAMCo</a:t>
            </a:r>
            <a:r>
              <a:rPr lang="en-US" sz="1400" b="0" i="0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H1 2024 Dec'21 - Dec'23 print data fused with Nov'23 iris data</a:t>
            </a:r>
            <a:endParaRPr lang="en-GB" altLang="en-US" sz="1400" b="0" i="0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B00694-266D-4E27-3D53-361D3A9EEDF2}"/>
              </a:ext>
            </a:extLst>
          </p:cNvPr>
          <p:cNvSpPr txBox="1"/>
          <p:nvPr userDrawn="1"/>
        </p:nvSpPr>
        <p:spPr>
          <a:xfrm>
            <a:off x="2285955" y="319627"/>
            <a:ext cx="4572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10</a:t>
            </a:r>
            <a:r>
              <a:rPr lang="en-GB" sz="105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April 2024</a:t>
            </a:r>
          </a:p>
        </p:txBody>
      </p:sp>
    </p:spTree>
    <p:extLst>
      <p:ext uri="{BB962C8B-B14F-4D97-AF65-F5344CB8AC3E}">
        <p14:creationId xmlns:p14="http://schemas.microsoft.com/office/powerpoint/2010/main" val="222387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2319" y="0"/>
            <a:ext cx="9156321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14356" y="4587975"/>
            <a:ext cx="9158356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478"/>
            <a:ext cx="1001254" cy="288032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8" y="3"/>
            <a:ext cx="427247" cy="49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15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Newsbrands (Qualities)</a:t>
            </a:r>
          </a:p>
        </p:txBody>
      </p:sp>
      <p:sp>
        <p:nvSpPr>
          <p:cNvPr id="5" name="TextBox 382"/>
          <p:cNvSpPr txBox="1">
            <a:spLocks noChangeArrowheads="1"/>
          </p:cNvSpPr>
          <p:nvPr/>
        </p:nvSpPr>
        <p:spPr bwMode="gray">
          <a:xfrm>
            <a:off x="5868144" y="1801027"/>
            <a:ext cx="720080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GB" altLang="en-US" sz="2000" b="1">
              <a:solidFill>
                <a:srgbClr val="1298E3"/>
              </a:solidFill>
              <a:latin typeface="Arial"/>
              <a:cs typeface="Arial"/>
            </a:endParaRPr>
          </a:p>
        </p:txBody>
      </p:sp>
      <p:sp>
        <p:nvSpPr>
          <p:cNvPr id="6" name="TextBox 382"/>
          <p:cNvSpPr txBox="1">
            <a:spLocks noChangeArrowheads="1"/>
          </p:cNvSpPr>
          <p:nvPr/>
        </p:nvSpPr>
        <p:spPr bwMode="gray">
          <a:xfrm>
            <a:off x="7452320" y="1897153"/>
            <a:ext cx="1152128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GB" altLang="en-US" sz="2000" b="1">
              <a:solidFill>
                <a:srgbClr val="CA2477"/>
              </a:solidFill>
              <a:latin typeface="Arial"/>
              <a:cs typeface="Arial"/>
            </a:endParaRPr>
          </a:p>
        </p:txBody>
      </p:sp>
      <p:sp>
        <p:nvSpPr>
          <p:cNvPr id="7" name="TextBox 382"/>
          <p:cNvSpPr txBox="1">
            <a:spLocks noChangeArrowheads="1"/>
          </p:cNvSpPr>
          <p:nvPr/>
        </p:nvSpPr>
        <p:spPr bwMode="gray">
          <a:xfrm>
            <a:off x="7734503" y="3472882"/>
            <a:ext cx="648072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GB" altLang="en-US" sz="2000" b="1">
              <a:solidFill>
                <a:srgbClr val="64AA27"/>
              </a:solidFill>
              <a:latin typeface="Arial"/>
              <a:cs typeface="Arial"/>
            </a:endParaRPr>
          </a:p>
        </p:txBody>
      </p:sp>
      <p:sp>
        <p:nvSpPr>
          <p:cNvPr id="8" name="TextBox 382"/>
          <p:cNvSpPr txBox="1">
            <a:spLocks noChangeArrowheads="1"/>
          </p:cNvSpPr>
          <p:nvPr/>
        </p:nvSpPr>
        <p:spPr bwMode="gray">
          <a:xfrm>
            <a:off x="5796136" y="3578533"/>
            <a:ext cx="576064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GB" altLang="en-US" b="1">
              <a:solidFill>
                <a:srgbClr val="64AA27"/>
              </a:solidFill>
              <a:latin typeface="Arial"/>
              <a:cs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8B9C54-4B1E-9FB1-348F-3E550FC45DB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03350" y="3346450"/>
            <a:ext cx="903288" cy="4667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883DF40-EB4F-6D86-7B5A-66B34D9FBE4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7AC5825-8AF5-82A8-D577-C3F64D5AA6B2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22963" y="1874838"/>
            <a:ext cx="609600" cy="3048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BEBDF54-6425-645B-AAB3-F9CDB42EE1D8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78413" y="3425825"/>
            <a:ext cx="661987" cy="3048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5C2AA1F-6C27-A572-7747-8DF640F79980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72225" y="3473450"/>
            <a:ext cx="779463" cy="3048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59E3F33-86A9-09AC-395B-A2494AC6F7DA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51763" y="3546475"/>
            <a:ext cx="608012" cy="30321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31C4AFC-F099-B8AF-2D86-62800841D3F3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48588" y="1804988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516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Newsbrands (Mid Markets)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9315424-99B9-28EC-F275-5A775623778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03350" y="3348038"/>
            <a:ext cx="903288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D62643-76A9-6F66-D3F4-467D705B517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6622026-7231-685F-1E95-8B314D97A1DE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65313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2C2546B-2F95-6910-9AF0-97FFA8447751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59363" y="3430588"/>
            <a:ext cx="660400" cy="3016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18FD05F-B78C-78D7-4F94-B9053D582B0B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40475" y="3519488"/>
            <a:ext cx="782638" cy="304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FF8788-09E1-51F5-70A1-CF19F58B19D5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39063" y="3519488"/>
            <a:ext cx="611187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9DB0A1E-6829-FB48-C20D-B46FCA3B1E85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20013" y="1774825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696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Newsbrands (Populars)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49881F-1BF7-128C-2CBC-7B106DF3D83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03350" y="3349625"/>
            <a:ext cx="903288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7067437-449E-1E9A-5F18-71AE3F3759A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BA2B06F-5D4F-E726-30A0-7CECD32D70E1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65313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7E1DDA5-6CDA-D899-336A-FF50CC4D71C5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76825" y="3432175"/>
            <a:ext cx="663575" cy="3016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91072DE-E366-E766-A1F8-9757B595E204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76988" y="3509963"/>
            <a:ext cx="779462" cy="304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9DCA6EF-CC69-1CEB-04F0-65764B5A1422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53350" y="3509963"/>
            <a:ext cx="608013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9E298ED-9C51-B0B8-25B7-0A46CBA5897B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12075" y="1765300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94629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6" ma:contentTypeDescription="Create a new document." ma:contentTypeScope="" ma:versionID="6673a29e04c4d790296d06ec2f479a07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b4a5331081471a6c0c0725d65aca0695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7933D3-5878-4F85-BA5E-2F713CF1C23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1DFBEFA-7582-470F-AD85-051CF50F75B1}">
  <ds:schemaRefs>
    <ds:schemaRef ds:uri="b2a01d73-8935-4eb2-a87a-2289ff5b8144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93452542-5985-4799-ad4f-b73e5edc7713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CC65034-47B9-4361-843C-6C55B45B585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</Words>
  <Application>Microsoft Office PowerPoint</Application>
  <PresentationFormat>On-screen Show (16:9)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Arial</vt:lpstr>
      <vt:lpstr>Open Sans Condensed</vt:lpstr>
      <vt:lpstr>1_Custom Design</vt:lpstr>
      <vt:lpstr>PowerPoint Presentation</vt:lpstr>
      <vt:lpstr>PowerPoint Presentation</vt:lpstr>
      <vt:lpstr>PowerPoint Presentation</vt:lpstr>
    </vt:vector>
  </TitlesOfParts>
  <Company>Ipsos MORI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Jarvis</dc:creator>
  <cp:lastModifiedBy>Susy Campbell</cp:lastModifiedBy>
  <cp:revision>4</cp:revision>
  <cp:lastPrinted>2018-08-24T09:41:59Z</cp:lastPrinted>
  <dcterms:created xsi:type="dcterms:W3CDTF">2013-11-06T11:49:34Z</dcterms:created>
  <dcterms:modified xsi:type="dcterms:W3CDTF">2024-03-07T11:03:24Z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Order">
    <vt:r8>1221000</vt:r8>
  </property>
  <property fmtid="{D5CDD505-2E9C-101B-9397-08002B2CF9AE}" pid="4" name="MediaServiceImageTags">
    <vt:lpwstr/>
  </property>
</Properties>
</file>