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4"/>
  </p:sldMasterIdLst>
  <p:notesMasterIdLst>
    <p:notesMasterId r:id="rId6"/>
  </p:notesMasterIdLst>
  <p:handoutMasterIdLst>
    <p:handoutMasterId r:id="rId7"/>
  </p:handoutMasterIdLst>
  <p:sldIdLst>
    <p:sldId id="258" r:id="rId5"/>
  </p:sldIdLst>
  <p:sldSz cx="9144000" cy="5143500" type="screen16x9"/>
  <p:notesSz cx="6797675" cy="9928225"/>
  <p:embeddedFontLst>
    <p:embeddedFont>
      <p:font typeface="Open Sans Condensed" panose="020B060603050402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910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98206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9730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9641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95515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9461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93721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92824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3838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120">
          <p15:clr>
            <a:srgbClr val="A4A3A4"/>
          </p15:clr>
        </p15:guide>
        <p15:guide id="8" pos="398">
          <p15:clr>
            <a:srgbClr val="A4A3A4"/>
          </p15:clr>
        </p15:guide>
        <p15:guide id="9" pos="5842">
          <p15:clr>
            <a:srgbClr val="A4A3A4"/>
          </p15:clr>
        </p15:guide>
        <p15:guide id="10" pos="716">
          <p15:clr>
            <a:srgbClr val="A4A3A4"/>
          </p15:clr>
        </p15:guide>
        <p15:guide id="11" pos="5524">
          <p15:clr>
            <a:srgbClr val="A4A3A4"/>
          </p15:clr>
        </p15:guide>
        <p15:guide id="12" orient="horz" pos="1688">
          <p15:clr>
            <a:srgbClr val="A4A3A4"/>
          </p15:clr>
        </p15:guide>
        <p15:guide id="13" orient="horz" pos="497">
          <p15:clr>
            <a:srgbClr val="A4A3A4"/>
          </p15:clr>
        </p15:guide>
        <p15:guide id="14" orient="horz" pos="2879">
          <p15:clr>
            <a:srgbClr val="A4A3A4"/>
          </p15:clr>
        </p15:guide>
        <p15:guide id="15" orient="horz" pos="770">
          <p15:clr>
            <a:srgbClr val="A4A3A4"/>
          </p15:clr>
        </p15:guide>
        <p15:guide id="16" orient="horz" pos="2777">
          <p15:clr>
            <a:srgbClr val="A4A3A4"/>
          </p15:clr>
        </p15:guide>
        <p15:guide id="17" orient="horz" pos="838">
          <p15:clr>
            <a:srgbClr val="A4A3A4"/>
          </p15:clr>
        </p15:guide>
        <p15:guide id="18" pos="2880">
          <p15:clr>
            <a:srgbClr val="A4A3A4"/>
          </p15:clr>
        </p15:guide>
        <p15:guide id="19" pos="367">
          <p15:clr>
            <a:srgbClr val="A4A3A4"/>
          </p15:clr>
        </p15:guide>
        <p15:guide id="20" pos="5393">
          <p15:clr>
            <a:srgbClr val="A4A3A4"/>
          </p15:clr>
        </p15:guide>
        <p15:guide id="21" pos="661">
          <p15:clr>
            <a:srgbClr val="A4A3A4"/>
          </p15:clr>
        </p15:guide>
        <p15:guide id="22" pos="5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B"/>
    <a:srgbClr val="CA2477"/>
    <a:srgbClr val="64AA27"/>
    <a:srgbClr val="C42374"/>
    <a:srgbClr val="1298E3"/>
    <a:srgbClr val="CE267C"/>
    <a:srgbClr val="64A927"/>
    <a:srgbClr val="362A66"/>
    <a:srgbClr val="72A1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2251"/>
        <p:guide orient="horz" pos="663"/>
        <p:guide orient="horz" pos="3838"/>
        <p:guide orient="horz" pos="1026"/>
        <p:guide orient="horz" pos="3702"/>
        <p:guide orient="horz" pos="1117"/>
        <p:guide pos="3120"/>
        <p:guide pos="398"/>
        <p:guide pos="5842"/>
        <p:guide pos="716"/>
        <p:guide pos="5524"/>
        <p:guide orient="horz" pos="1688"/>
        <p:guide orient="horz" pos="497"/>
        <p:guide orient="horz" pos="2879"/>
        <p:guide orient="horz" pos="770"/>
        <p:guide orient="horz" pos="2777"/>
        <p:guide orient="horz" pos="838"/>
        <p:guide pos="2880"/>
        <p:guide pos="367"/>
        <p:guide pos="5393"/>
        <p:guide pos="661"/>
        <p:guide pos="5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DCEF-5F5D-4D79-9CE8-062D3690AD67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B2DFA-5390-4623-BC42-87AC8315B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9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9CB8-0819-4813-8419-E5B25AD8BC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0B9-8B9B-4EA2-A8D0-ED31073CF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8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pic>
        <p:nvPicPr>
          <p:cNvPr id="9" name="Picture 8" descr="peopl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31590"/>
            <a:ext cx="2351959" cy="2917746"/>
          </a:xfrm>
          <a:prstGeom prst="rect">
            <a:avLst/>
          </a:prstGeom>
        </p:spPr>
      </p:pic>
      <p:sp>
        <p:nvSpPr>
          <p:cNvPr id="15" name="TextBox 382"/>
          <p:cNvSpPr txBox="1">
            <a:spLocks noChangeArrowheads="1"/>
          </p:cNvSpPr>
          <p:nvPr userDrawn="1"/>
        </p:nvSpPr>
        <p:spPr bwMode="gray">
          <a:xfrm>
            <a:off x="2915816" y="3003798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pic>
        <p:nvPicPr>
          <p:cNvPr id="17" name="Picture 16" descr="scotla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2532602" cy="3356992"/>
          </a:xfrm>
          <a:prstGeom prst="rect">
            <a:avLst/>
          </a:prstGeom>
        </p:spPr>
      </p:pic>
      <p:sp>
        <p:nvSpPr>
          <p:cNvPr id="18" name="TextBox 382"/>
          <p:cNvSpPr txBox="1">
            <a:spLocks noChangeArrowheads="1"/>
          </p:cNvSpPr>
          <p:nvPr userDrawn="1"/>
        </p:nvSpPr>
        <p:spPr bwMode="gray">
          <a:xfrm>
            <a:off x="808140" y="3291692"/>
            <a:ext cx="1422963" cy="53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the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Scottish 15+ population</a:t>
            </a:r>
          </a:p>
        </p:txBody>
      </p:sp>
      <p:sp>
        <p:nvSpPr>
          <p:cNvPr id="23" name="TextBox 1"/>
          <p:cNvSpPr txBox="1"/>
          <p:nvPr userDrawn="1"/>
        </p:nvSpPr>
        <p:spPr>
          <a:xfrm>
            <a:off x="-22794" y="4377277"/>
            <a:ext cx="142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  <a:r>
              <a:rPr lang="en-GB" sz="800" b="1" baseline="0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Scotland</a:t>
            </a:r>
            <a:endParaRPr lang="en-GB" sz="800" b="1">
              <a:solidFill>
                <a:srgbClr val="5C5C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info@pamco.co.uk / +44 (0)20 7637 9822 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382">
            <a:extLst>
              <a:ext uri="{FF2B5EF4-FFF2-40B4-BE49-F238E27FC236}">
                <a16:creationId xmlns:a16="http://schemas.microsoft.com/office/drawing/2014/main" id="{93FEB12A-9232-479C-9D22-AFF72F5B39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24" name="Picture 23" descr="newspaper.png">
            <a:extLst>
              <a:ext uri="{FF2B5EF4-FFF2-40B4-BE49-F238E27FC236}">
                <a16:creationId xmlns:a16="http://schemas.microsoft.com/office/drawing/2014/main" id="{DC5D6CD1-C70E-4E6D-BE66-9EB3080BF9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25" name="TextBox 382">
            <a:extLst>
              <a:ext uri="{FF2B5EF4-FFF2-40B4-BE49-F238E27FC236}">
                <a16:creationId xmlns:a16="http://schemas.microsoft.com/office/drawing/2014/main" id="{378828A9-06E6-4C8C-BB9B-11566BB552C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pic>
        <p:nvPicPr>
          <p:cNvPr id="26" name="Picture 25" descr="mobile.png">
            <a:extLst>
              <a:ext uri="{FF2B5EF4-FFF2-40B4-BE49-F238E27FC236}">
                <a16:creationId xmlns:a16="http://schemas.microsoft.com/office/drawing/2014/main" id="{DD7556A6-37DC-46B1-9BA3-401DF2C294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37" name="Picture 36" descr="tablet.png">
            <a:extLst>
              <a:ext uri="{FF2B5EF4-FFF2-40B4-BE49-F238E27FC236}">
                <a16:creationId xmlns:a16="http://schemas.microsoft.com/office/drawing/2014/main" id="{CEA4C34F-2BAF-44F3-B6DB-89C7BF2E3D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38" name="TextBox 382">
            <a:extLst>
              <a:ext uri="{FF2B5EF4-FFF2-40B4-BE49-F238E27FC236}">
                <a16:creationId xmlns:a16="http://schemas.microsoft.com/office/drawing/2014/main" id="{02672E18-6EC8-4714-9E2F-096A4CA8F9E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52345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9" name="TextBox 382">
            <a:extLst>
              <a:ext uri="{FF2B5EF4-FFF2-40B4-BE49-F238E27FC236}">
                <a16:creationId xmlns:a16="http://schemas.microsoft.com/office/drawing/2014/main" id="{4CAE7515-77A8-4223-9DEB-B361A3F96C6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35849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40" name="TextBox 382">
            <a:extLst>
              <a:ext uri="{FF2B5EF4-FFF2-40B4-BE49-F238E27FC236}">
                <a16:creationId xmlns:a16="http://schemas.microsoft.com/office/drawing/2014/main" id="{DAB65382-9653-4FCD-8CB1-2B86210DF0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92135" y="4244097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 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47E49E9-2AE7-4C46-A4F2-4BF2860C475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sp>
        <p:nvSpPr>
          <p:cNvPr id="42" name="TextBox 382">
            <a:extLst>
              <a:ext uri="{FF2B5EF4-FFF2-40B4-BE49-F238E27FC236}">
                <a16:creationId xmlns:a16="http://schemas.microsoft.com/office/drawing/2014/main" id="{10AD3A4E-D65B-4054-A0DA-94F671F744C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9567A423-571C-4AF2-B529-90EA4A6BD2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44" name="TextBox 382">
            <a:extLst>
              <a:ext uri="{FF2B5EF4-FFF2-40B4-BE49-F238E27FC236}">
                <a16:creationId xmlns:a16="http://schemas.microsoft.com/office/drawing/2014/main" id="{23AEEC46-373D-4F91-9FCE-6B888467341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1110551-294F-420E-84A3-D54A46CBDD45}"/>
              </a:ext>
            </a:extLst>
          </p:cNvPr>
          <p:cNvSpPr txBox="1"/>
          <p:nvPr userDrawn="1"/>
        </p:nvSpPr>
        <p:spPr>
          <a:xfrm>
            <a:off x="2285955" y="319627"/>
            <a:ext cx="45720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Data are strictly embargoed until 0</a:t>
            </a:r>
            <a:r>
              <a:rPr lang="en-GB" sz="105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0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:01 on Wednesday 26</a:t>
            </a:r>
            <a:r>
              <a:rPr lang="en-GB" sz="1050" b="0" baseline="3000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th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March 2025</a:t>
            </a:r>
          </a:p>
        </p:txBody>
      </p:sp>
    </p:spTree>
    <p:extLst>
      <p:ext uri="{BB962C8B-B14F-4D97-AF65-F5344CB8AC3E}">
        <p14:creationId xmlns:p14="http://schemas.microsoft.com/office/powerpoint/2010/main" val="3388010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sp>
        <p:nvSpPr>
          <p:cNvPr id="21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info@pamco.co.uk</a:t>
            </a: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 / </a:t>
            </a: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3" name="Picture 22" descr="u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71550"/>
            <a:ext cx="2478132" cy="3878238"/>
          </a:xfrm>
          <a:prstGeom prst="rect">
            <a:avLst/>
          </a:prstGeom>
        </p:spPr>
      </p:pic>
      <p:pic>
        <p:nvPicPr>
          <p:cNvPr id="24" name="Picture 23" descr="people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50" y="1203598"/>
            <a:ext cx="2351959" cy="2917746"/>
          </a:xfrm>
          <a:prstGeom prst="rect">
            <a:avLst/>
          </a:prstGeom>
        </p:spPr>
      </p:pic>
      <p:sp>
        <p:nvSpPr>
          <p:cNvPr id="36" name="TextBox 382"/>
          <p:cNvSpPr txBox="1">
            <a:spLocks noChangeArrowheads="1"/>
          </p:cNvSpPr>
          <p:nvPr userDrawn="1"/>
        </p:nvSpPr>
        <p:spPr bwMode="gray">
          <a:xfrm>
            <a:off x="2932961" y="3048384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sp>
        <p:nvSpPr>
          <p:cNvPr id="37" name="TextBox 382"/>
          <p:cNvSpPr txBox="1">
            <a:spLocks noChangeArrowheads="1"/>
          </p:cNvSpPr>
          <p:nvPr userDrawn="1"/>
        </p:nvSpPr>
        <p:spPr bwMode="gray">
          <a:xfrm>
            <a:off x="1162500" y="3797042"/>
            <a:ext cx="1368152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GB 15+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population</a:t>
            </a:r>
          </a:p>
        </p:txBody>
      </p:sp>
      <p:sp>
        <p:nvSpPr>
          <p:cNvPr id="25" name="TextBox 1"/>
          <p:cNvSpPr txBox="1"/>
          <p:nvPr userDrawn="1"/>
        </p:nvSpPr>
        <p:spPr>
          <a:xfrm>
            <a:off x="-30772" y="4372151"/>
            <a:ext cx="11528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</a:p>
        </p:txBody>
      </p:sp>
      <p:pic>
        <p:nvPicPr>
          <p:cNvPr id="27" name="Picture 26" descr="mobile.png">
            <a:extLst>
              <a:ext uri="{FF2B5EF4-FFF2-40B4-BE49-F238E27FC236}">
                <a16:creationId xmlns:a16="http://schemas.microsoft.com/office/drawing/2014/main" id="{69A4F873-86F1-4B68-AC11-834285CCEBA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28" name="Picture 27" descr="tablet.png">
            <a:extLst>
              <a:ext uri="{FF2B5EF4-FFF2-40B4-BE49-F238E27FC236}">
                <a16:creationId xmlns:a16="http://schemas.microsoft.com/office/drawing/2014/main" id="{DC540A32-AF4B-402A-A2CC-B24B3477CF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29" name="TextBox 382">
            <a:extLst>
              <a:ext uri="{FF2B5EF4-FFF2-40B4-BE49-F238E27FC236}">
                <a16:creationId xmlns:a16="http://schemas.microsoft.com/office/drawing/2014/main" id="{39DD4907-CDD6-47E1-B6FC-2FB8AB6DDD2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0" name="TextBox 382">
            <a:extLst>
              <a:ext uri="{FF2B5EF4-FFF2-40B4-BE49-F238E27FC236}">
                <a16:creationId xmlns:a16="http://schemas.microsoft.com/office/drawing/2014/main" id="{5E3F4487-D1D1-495A-8795-5AF0E2758A9F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31" name="TextBox 382">
            <a:extLst>
              <a:ext uri="{FF2B5EF4-FFF2-40B4-BE49-F238E27FC236}">
                <a16:creationId xmlns:a16="http://schemas.microsoft.com/office/drawing/2014/main" id="{065553F8-EA79-43C1-8EB5-037195F847E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sp>
        <p:nvSpPr>
          <p:cNvPr id="32" name="TextBox 382">
            <a:extLst>
              <a:ext uri="{FF2B5EF4-FFF2-40B4-BE49-F238E27FC236}">
                <a16:creationId xmlns:a16="http://schemas.microsoft.com/office/drawing/2014/main" id="{F93FB4F9-43AF-4154-8E5F-C33A15D7F9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33" name="Picture 32" descr="newspaper.png">
            <a:extLst>
              <a:ext uri="{FF2B5EF4-FFF2-40B4-BE49-F238E27FC236}">
                <a16:creationId xmlns:a16="http://schemas.microsoft.com/office/drawing/2014/main" id="{73E033E0-FD19-4D95-B76B-AFF9A46F014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34" name="TextBox 382">
            <a:extLst>
              <a:ext uri="{FF2B5EF4-FFF2-40B4-BE49-F238E27FC236}">
                <a16:creationId xmlns:a16="http://schemas.microsoft.com/office/drawing/2014/main" id="{8319DCD2-36E3-4501-8C47-96A60DE2D475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sp>
        <p:nvSpPr>
          <p:cNvPr id="35" name="TextBox 382">
            <a:extLst>
              <a:ext uri="{FF2B5EF4-FFF2-40B4-BE49-F238E27FC236}">
                <a16:creationId xmlns:a16="http://schemas.microsoft.com/office/drawing/2014/main" id="{9543110D-B964-4A6E-802A-9A30AF44FE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72000" y="4251891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</a:t>
            </a:r>
          </a:p>
        </p:txBody>
      </p:sp>
      <p:pic>
        <p:nvPicPr>
          <p:cNvPr id="38" name="Picture 37" descr="Icon&#10;&#10;Description automatically generated">
            <a:extLst>
              <a:ext uri="{FF2B5EF4-FFF2-40B4-BE49-F238E27FC236}">
                <a16:creationId xmlns:a16="http://schemas.microsoft.com/office/drawing/2014/main" id="{3E4E6A28-A8CD-46B4-92BB-0813000D86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172327A6-51DA-4B2E-B856-565072AD8C4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2" name="TextBox 14">
            <a:extLst>
              <a:ext uri="{FF2B5EF4-FFF2-40B4-BE49-F238E27FC236}">
                <a16:creationId xmlns:a16="http://schemas.microsoft.com/office/drawing/2014/main" id="{ED151D62-5F64-79B2-787F-0ED84F9EF463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3" name="TextBox 382">
            <a:extLst>
              <a:ext uri="{FF2B5EF4-FFF2-40B4-BE49-F238E27FC236}">
                <a16:creationId xmlns:a16="http://schemas.microsoft.com/office/drawing/2014/main" id="{ACFB57DB-5326-F0EA-12BB-AFFC238CB711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875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319" y="0"/>
            <a:ext cx="9156321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356" y="4587975"/>
            <a:ext cx="9158356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pic>
        <p:nvPicPr>
          <p:cNvPr id="9" name="Picture 8" descr="logo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001254" cy="288032"/>
          </a:xfrm>
          <a:prstGeom prst="rect">
            <a:avLst/>
          </a:prstGeom>
        </p:spPr>
      </p:pic>
      <p:pic>
        <p:nvPicPr>
          <p:cNvPr id="10" name="Picture 9" descr="lines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8" y="3"/>
            <a:ext cx="427247" cy="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82"/>
          <p:cNvSpPr txBox="1">
            <a:spLocks noChangeArrowheads="1"/>
          </p:cNvSpPr>
          <p:nvPr/>
        </p:nvSpPr>
        <p:spPr bwMode="gray">
          <a:xfrm>
            <a:off x="0" y="555526"/>
            <a:ext cx="9144000" cy="4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400" b="1">
                <a:solidFill>
                  <a:srgbClr val="5C5C5B"/>
                </a:solidFill>
                <a:latin typeface="Arial"/>
                <a:cs typeface="Arial"/>
              </a:rPr>
              <a:t>Newsbrands (Qualities)</a:t>
            </a:r>
          </a:p>
        </p:txBody>
      </p:sp>
      <p:sp>
        <p:nvSpPr>
          <p:cNvPr id="5" name="TextBox 382"/>
          <p:cNvSpPr txBox="1">
            <a:spLocks noChangeArrowheads="1"/>
          </p:cNvSpPr>
          <p:nvPr/>
        </p:nvSpPr>
        <p:spPr bwMode="gray">
          <a:xfrm>
            <a:off x="5868144" y="1801027"/>
            <a:ext cx="720080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en-GB" altLang="en-US" sz="2000" b="1">
              <a:solidFill>
                <a:srgbClr val="1298E3"/>
              </a:solidFill>
              <a:latin typeface="Arial"/>
              <a:cs typeface="Arial"/>
            </a:endParaRPr>
          </a:p>
        </p:txBody>
      </p:sp>
      <p:sp>
        <p:nvSpPr>
          <p:cNvPr id="6" name="TextBox 382"/>
          <p:cNvSpPr txBox="1">
            <a:spLocks noChangeArrowheads="1"/>
          </p:cNvSpPr>
          <p:nvPr/>
        </p:nvSpPr>
        <p:spPr bwMode="gray">
          <a:xfrm>
            <a:off x="7452320" y="1897153"/>
            <a:ext cx="1152128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en-GB" altLang="en-US" sz="2000" b="1">
              <a:solidFill>
                <a:srgbClr val="CA2477"/>
              </a:solidFill>
              <a:latin typeface="Arial"/>
              <a:cs typeface="Arial"/>
            </a:endParaRPr>
          </a:p>
        </p:txBody>
      </p:sp>
      <p:sp>
        <p:nvSpPr>
          <p:cNvPr id="7" name="TextBox 382"/>
          <p:cNvSpPr txBox="1">
            <a:spLocks noChangeArrowheads="1"/>
          </p:cNvSpPr>
          <p:nvPr/>
        </p:nvSpPr>
        <p:spPr bwMode="gray">
          <a:xfrm>
            <a:off x="7734503" y="3472882"/>
            <a:ext cx="648072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en-GB" altLang="en-US" sz="2000" b="1">
              <a:solidFill>
                <a:srgbClr val="64AA27"/>
              </a:solidFill>
              <a:latin typeface="Arial"/>
              <a:cs typeface="Arial"/>
            </a:endParaRPr>
          </a:p>
        </p:txBody>
      </p:sp>
      <p:sp>
        <p:nvSpPr>
          <p:cNvPr id="8" name="TextBox 382"/>
          <p:cNvSpPr txBox="1">
            <a:spLocks noChangeArrowheads="1"/>
          </p:cNvSpPr>
          <p:nvPr/>
        </p:nvSpPr>
        <p:spPr bwMode="gray">
          <a:xfrm>
            <a:off x="5796136" y="3578533"/>
            <a:ext cx="576064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en-GB" altLang="en-US" b="1">
              <a:solidFill>
                <a:srgbClr val="64AA27"/>
              </a:solidFill>
              <a:latin typeface="Arial"/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A5851A-778C-CA10-F21A-48DE3C9521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3350" y="3346450"/>
            <a:ext cx="903288" cy="4667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A6C31A6-1646-268F-6F87-205581075A6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87675" y="2644775"/>
            <a:ext cx="1476375" cy="4667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479E0DF-6059-9924-3E6F-6582D44C8E3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22963" y="1874838"/>
            <a:ext cx="609600" cy="3048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D3436E-C2AC-A88F-3B5A-500F8CA33DE9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078413" y="3425825"/>
            <a:ext cx="661987" cy="3048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B98C6B8-7A4F-0AEA-CD60-F09AC539C663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372225" y="3473450"/>
            <a:ext cx="779463" cy="3048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24E0D06-B21A-118A-C5B0-AFDC1675F98E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751763" y="3546475"/>
            <a:ext cx="608012" cy="30321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B52A041-9B58-EF0B-36BA-AB048F3A33C2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748588" y="1804988"/>
            <a:ext cx="64770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516573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a01d73-8935-4eb2-a87a-2289ff5b8144">
      <Terms xmlns="http://schemas.microsoft.com/office/infopath/2007/PartnerControls"/>
    </lcf76f155ced4ddcb4097134ff3c332f>
    <TaxCatchAll xmlns="93452542-5985-4799-ad4f-b73e5edc771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E7EB7776655348936A38F4F0085AE8" ma:contentTypeVersion="16" ma:contentTypeDescription="Create a new document." ma:contentTypeScope="" ma:versionID="7f91682a2ec369adcd5bb71a832915d3">
  <xsd:schema xmlns:xsd="http://www.w3.org/2001/XMLSchema" xmlns:xs="http://www.w3.org/2001/XMLSchema" xmlns:p="http://schemas.microsoft.com/office/2006/metadata/properties" xmlns:ns2="b2a01d73-8935-4eb2-a87a-2289ff5b8144" xmlns:ns3="93452542-5985-4799-ad4f-b73e5edc7713" targetNamespace="http://schemas.microsoft.com/office/2006/metadata/properties" ma:root="true" ma:fieldsID="c864103d9e4cdff55a38d5722724030a" ns2:_="" ns3:_="">
    <xsd:import namespace="b2a01d73-8935-4eb2-a87a-2289ff5b8144"/>
    <xsd:import namespace="93452542-5985-4799-ad4f-b73e5edc7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01d73-8935-4eb2-a87a-2289ff5b8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c86f3d-b6b6-4121-b807-5ab201feca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52542-5985-4799-ad4f-b73e5edc7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c91ca3b-0558-46f6-9a7b-8d8ea57e0fd4}" ma:internalName="TaxCatchAll" ma:showField="CatchAllData" ma:web="93452542-5985-4799-ad4f-b73e5edc7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DFBEFA-7582-470F-AD85-051CF50F75B1}">
  <ds:schemaRefs>
    <ds:schemaRef ds:uri="http://www.w3.org/XML/1998/namespace"/>
    <ds:schemaRef ds:uri="93452542-5985-4799-ad4f-b73e5edc7713"/>
    <ds:schemaRef ds:uri="b2a01d73-8935-4eb2-a87a-2289ff5b8144"/>
    <ds:schemaRef ds:uri="http://purl.org/dc/elements/1.1/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D7933D3-5878-4F85-BA5E-2F713CF1C2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A10455-830E-42C8-94B2-066D6A44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01d73-8935-4eb2-a87a-2289ff5b8144"/>
    <ds:schemaRef ds:uri="93452542-5985-4799-ad4f-b73e5edc7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4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Open Sans Condensed</vt:lpstr>
      <vt:lpstr>1_Custom Design</vt:lpstr>
      <vt:lpstr>PowerPoint Presentation</vt:lpstr>
    </vt:vector>
  </TitlesOfParts>
  <Company>Ipsos MORI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Jarvis</dc:creator>
  <cp:lastModifiedBy>Account, Yarrington (Trust Offices)</cp:lastModifiedBy>
  <cp:revision>8</cp:revision>
  <cp:lastPrinted>2018-08-24T09:41:59Z</cp:lastPrinted>
  <dcterms:created xsi:type="dcterms:W3CDTF">2013-11-06T11:49:34Z</dcterms:created>
  <dcterms:modified xsi:type="dcterms:W3CDTF">2025-03-21T10:01:40Z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0x01010047E7EB7776655348936A38F4F0085AE8</vt:lpwstr>
  </property>
  <property fmtid="{D5CDD505-2E9C-101B-9397-08002B2CF9AE}" pid="3" name="Order">
    <vt:r8>1221000</vt:r8>
  </property>
  <property fmtid="{D5CDD505-2E9C-101B-9397-08002B2CF9AE}" pid="4" name="MediaServiceImageTags">
    <vt:lpwstr/>
  </property>
</Properties>
</file>